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1" r:id="rId2"/>
    <p:sldId id="257" r:id="rId3"/>
    <p:sldId id="272" r:id="rId4"/>
    <p:sldId id="271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5" r:id="rId17"/>
    <p:sldId id="284" r:id="rId18"/>
    <p:sldId id="286" r:id="rId19"/>
    <p:sldId id="28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5" autoAdjust="0"/>
    <p:restoredTop sz="94706" autoAdjust="0"/>
  </p:normalViewPr>
  <p:slideViewPr>
    <p:cSldViewPr snapToGrid="0">
      <p:cViewPr varScale="1">
        <p:scale>
          <a:sx n="78" d="100"/>
          <a:sy n="78" d="100"/>
        </p:scale>
        <p:origin x="126" y="7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1/24/2023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1/24/2023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1/24/2023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1/24/2023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1/24/2023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1/24/2023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1/24/2023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1/24/2023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1/24/2023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full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will you develop by the end of this training?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324C9-2546-724C-3B98-CB924D065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Fundamentals of an Operating System (OS)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68D41-BC3C-A5DE-4AAA-BF8897A7A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software that allows you to communicate with the hardware of your computer</a:t>
            </a:r>
          </a:p>
          <a:p>
            <a:r>
              <a:rPr lang="en-US" dirty="0"/>
              <a:t>Essentially, OS boots up your computer</a:t>
            </a:r>
          </a:p>
          <a:p>
            <a:r>
              <a:rPr lang="en-US" dirty="0"/>
              <a:t>Main OS used by today: Windows OS, macOS, and Linux</a:t>
            </a:r>
          </a:p>
          <a:p>
            <a:r>
              <a:rPr lang="en-US" dirty="0"/>
              <a:t>Why is this important to us developers?</a:t>
            </a:r>
          </a:p>
          <a:p>
            <a:pPr lvl="1"/>
            <a:r>
              <a:rPr lang="en-US" dirty="0"/>
              <a:t>Optimizing code needs a firm understanding on how your OS interacts with your hardware</a:t>
            </a:r>
          </a:p>
        </p:txBody>
      </p:sp>
    </p:spTree>
    <p:extLst>
      <p:ext uri="{BB962C8B-B14F-4D97-AF65-F5344CB8AC3E}">
        <p14:creationId xmlns:p14="http://schemas.microsoft.com/office/powerpoint/2010/main" val="400008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34B1E-2885-41E4-E6AC-99AB6B3B8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E4A4B-2C70-660C-FB2C-51C66E97E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One of your main ways of interacting with your computer</a:t>
            </a:r>
          </a:p>
          <a:p>
            <a:r>
              <a:rPr lang="en-US" dirty="0"/>
              <a:t>Flags are used to change the behavior of a command</a:t>
            </a:r>
          </a:p>
          <a:p>
            <a:r>
              <a:rPr lang="en-US" dirty="0" err="1"/>
              <a:t>pwd</a:t>
            </a:r>
            <a:r>
              <a:rPr lang="en-US" dirty="0"/>
              <a:t> – shows the current location of your terminal</a:t>
            </a:r>
          </a:p>
          <a:p>
            <a:r>
              <a:rPr lang="en-US" dirty="0"/>
              <a:t>Ls – lists files and directories</a:t>
            </a:r>
          </a:p>
          <a:p>
            <a:r>
              <a:rPr lang="en-US" dirty="0"/>
              <a:t>Cd – Changes the current directory</a:t>
            </a:r>
          </a:p>
          <a:p>
            <a:r>
              <a:rPr lang="en-US" dirty="0" err="1"/>
              <a:t>Mkdir</a:t>
            </a:r>
            <a:r>
              <a:rPr lang="en-US" dirty="0"/>
              <a:t> – Creates a directory</a:t>
            </a:r>
          </a:p>
          <a:p>
            <a:r>
              <a:rPr lang="en-US" dirty="0"/>
              <a:t>Touch – creates a file</a:t>
            </a:r>
          </a:p>
          <a:p>
            <a:r>
              <a:rPr lang="en-US" dirty="0"/>
              <a:t>Cat – views the file (also can combine two files together) </a:t>
            </a:r>
          </a:p>
        </p:txBody>
      </p:sp>
    </p:spTree>
    <p:extLst>
      <p:ext uri="{BB962C8B-B14F-4D97-AF65-F5344CB8AC3E}">
        <p14:creationId xmlns:p14="http://schemas.microsoft.com/office/powerpoint/2010/main" val="80173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699B1-8122-6571-CDE0-844DB57E3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Commands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3FF5B-1D74-FD59-051F-84A53CDAE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Cp – copies a file and paste it on a specified location</a:t>
            </a:r>
          </a:p>
          <a:p>
            <a:r>
              <a:rPr lang="en-US" dirty="0"/>
              <a:t>Mv – move a file to a directory</a:t>
            </a:r>
          </a:p>
          <a:p>
            <a:r>
              <a:rPr lang="en-US" dirty="0"/>
              <a:t>Rm – removes a file (use –r to remove a directory and all its content)</a:t>
            </a:r>
          </a:p>
          <a:p>
            <a:r>
              <a:rPr lang="en-US" dirty="0"/>
              <a:t>Diff – shows the difference between two files line by line</a:t>
            </a:r>
          </a:p>
          <a:p>
            <a:r>
              <a:rPr lang="en-US" dirty="0"/>
              <a:t>Grep – Searches for specific texts within a file and prints that entire line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4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BC109-ADD9-36E5-3285-ED21CCA85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12B6F-9A37-8312-BAFE-203D0AD3E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popular </a:t>
            </a:r>
            <a:r>
              <a:rPr lang="en-US" b="1" dirty="0"/>
              <a:t>V</a:t>
            </a:r>
            <a:r>
              <a:rPr lang="en-US" dirty="0"/>
              <a:t>ersion </a:t>
            </a:r>
            <a:r>
              <a:rPr lang="en-US" b="1" dirty="0"/>
              <a:t>C</a:t>
            </a:r>
            <a:r>
              <a:rPr lang="en-US" dirty="0"/>
              <a:t>ontrol </a:t>
            </a:r>
            <a:r>
              <a:rPr lang="en-US" b="1" dirty="0"/>
              <a:t>S</a:t>
            </a:r>
            <a:r>
              <a:rPr lang="en-US" dirty="0"/>
              <a:t>ystem (VCS)</a:t>
            </a:r>
          </a:p>
          <a:p>
            <a:r>
              <a:rPr lang="en-US" dirty="0"/>
              <a:t>A way to track and save all the changes to specific files that pertains to a project</a:t>
            </a:r>
          </a:p>
          <a:p>
            <a:r>
              <a:rPr lang="en-US" dirty="0"/>
              <a:t>If mistakes were made, we can always restore back to a previous version</a:t>
            </a:r>
          </a:p>
          <a:p>
            <a:pPr lvl="1"/>
            <a:r>
              <a:rPr lang="en-US" dirty="0"/>
              <a:t>We can also compare the two version and see what caused the bug based on the difference</a:t>
            </a:r>
          </a:p>
          <a:p>
            <a:r>
              <a:rPr lang="en-US" dirty="0"/>
              <a:t>Three states:</a:t>
            </a:r>
          </a:p>
          <a:p>
            <a:pPr lvl="1"/>
            <a:r>
              <a:rPr lang="en-US" dirty="0"/>
              <a:t>New/Modified – a new file was added or changed</a:t>
            </a:r>
          </a:p>
          <a:p>
            <a:pPr lvl="1"/>
            <a:r>
              <a:rPr lang="en-US" dirty="0"/>
              <a:t>Staged – Files added to this state will be ready to be committed</a:t>
            </a:r>
          </a:p>
          <a:p>
            <a:pPr lvl="1"/>
            <a:r>
              <a:rPr lang="en-US" dirty="0"/>
              <a:t>Committed – means the data is permanent and saved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3EF50-F8F1-23DB-7C5B-CB21319F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1377F-7FD3-0414-7AC3-773B5FCC7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command will start with “git”</a:t>
            </a:r>
          </a:p>
          <a:p>
            <a:r>
              <a:rPr lang="en-US" dirty="0"/>
              <a:t>Git </a:t>
            </a:r>
            <a:r>
              <a:rPr lang="en-US" dirty="0" err="1"/>
              <a:t>init</a:t>
            </a:r>
            <a:r>
              <a:rPr lang="en-US" dirty="0"/>
              <a:t> – initializes git and create a repository</a:t>
            </a:r>
          </a:p>
          <a:p>
            <a:r>
              <a:rPr lang="en-US" dirty="0"/>
              <a:t>Git status – Checks the current state of each file</a:t>
            </a:r>
          </a:p>
          <a:p>
            <a:r>
              <a:rPr lang="en-US" dirty="0"/>
              <a:t>Git add – tracks new/modified files within the repo (git add . Will add all files into staging)</a:t>
            </a:r>
          </a:p>
          <a:p>
            <a:r>
              <a:rPr lang="en-US" dirty="0"/>
              <a:t>Git commit –m “message” – commits all the changes we have done and attach a message to it</a:t>
            </a:r>
          </a:p>
        </p:txBody>
      </p:sp>
    </p:spTree>
    <p:extLst>
      <p:ext uri="{BB962C8B-B14F-4D97-AF65-F5344CB8AC3E}">
        <p14:creationId xmlns:p14="http://schemas.microsoft.com/office/powerpoint/2010/main" val="188850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078C5-54E2-D81F-F546-8A763CA8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4F7D3-3F1E-E8EC-96CD-3165C783E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and Git are </a:t>
            </a:r>
            <a:r>
              <a:rPr lang="en-US" b="1" dirty="0"/>
              <a:t>NOT </a:t>
            </a:r>
            <a:r>
              <a:rPr lang="en-US" dirty="0"/>
              <a:t>the same</a:t>
            </a:r>
          </a:p>
          <a:p>
            <a:r>
              <a:rPr lang="en-US" dirty="0" err="1"/>
              <a:t>Github</a:t>
            </a:r>
            <a:r>
              <a:rPr lang="en-US" dirty="0"/>
              <a:t> is a </a:t>
            </a:r>
            <a:r>
              <a:rPr lang="en-US" b="1" dirty="0"/>
              <a:t>remote repository</a:t>
            </a:r>
          </a:p>
          <a:p>
            <a:r>
              <a:rPr lang="en-US" dirty="0"/>
              <a:t>It stores your repository online</a:t>
            </a:r>
          </a:p>
          <a:p>
            <a:r>
              <a:rPr lang="en-US" dirty="0"/>
              <a:t>Mainly used to share your application to multiple people</a:t>
            </a:r>
          </a:p>
          <a:p>
            <a:r>
              <a:rPr lang="en-US" dirty="0"/>
              <a:t>Multiple people can also contribute to the remote repository</a:t>
            </a:r>
          </a:p>
          <a:p>
            <a:r>
              <a:rPr lang="en-US" dirty="0"/>
              <a:t>Extremely easy to share and track all the changes</a:t>
            </a:r>
          </a:p>
          <a:p>
            <a:r>
              <a:rPr lang="en-US" dirty="0"/>
              <a:t>It has tools to also change files in your remote repository as well as other more advance tools</a:t>
            </a:r>
          </a:p>
        </p:txBody>
      </p:sp>
    </p:spTree>
    <p:extLst>
      <p:ext uri="{BB962C8B-B14F-4D97-AF65-F5344CB8AC3E}">
        <p14:creationId xmlns:p14="http://schemas.microsoft.com/office/powerpoint/2010/main" val="173792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669E6-3E48-B463-A26A-786E10051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Pushing into a Remote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47FF2-7A37-9B30-35C1-9CF7273B5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remote add origin [URL] – Establishes the location of your remote repo</a:t>
            </a:r>
          </a:p>
          <a:p>
            <a:r>
              <a:rPr lang="en-US" dirty="0"/>
              <a:t>Git push –u origin master – Will push current version of your local repo to the remote repo</a:t>
            </a:r>
          </a:p>
          <a:p>
            <a:r>
              <a:rPr lang="en-US" b="1" dirty="0"/>
              <a:t>Git Workflow</a:t>
            </a:r>
          </a:p>
        </p:txBody>
      </p:sp>
      <p:pic>
        <p:nvPicPr>
          <p:cNvPr id="2050" name="Picture 2" descr="Image of Git workflow overview">
            <a:extLst>
              <a:ext uri="{FF2B5EF4-FFF2-40B4-BE49-F238E27FC236}">
                <a16:creationId xmlns:a16="http://schemas.microsoft.com/office/drawing/2014/main" id="{978A15A6-C11E-68A4-C09F-5FB79CDA5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870" y="3699435"/>
            <a:ext cx="3634311" cy="2351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784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506C1-78E4-2330-2512-80275481C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89E71-B30A-A079-87E3-18BF2F0BD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798918"/>
            <a:ext cx="9601200" cy="4356847"/>
          </a:xfrm>
        </p:spPr>
        <p:txBody>
          <a:bodyPr>
            <a:normAutofit/>
          </a:bodyPr>
          <a:lstStyle/>
          <a:p>
            <a:r>
              <a:rPr lang="en-US" dirty="0"/>
              <a:t>Do the following using only the </a:t>
            </a:r>
            <a:r>
              <a:rPr lang="en-US" b="1" dirty="0"/>
              <a:t>Only Git Bash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 folder named </a:t>
            </a:r>
            <a:r>
              <a:rPr lang="en-US" dirty="0" err="1"/>
              <a:t>GitExercise</a:t>
            </a:r>
            <a:r>
              <a:rPr lang="en-US" dirty="0"/>
              <a:t> within </a:t>
            </a:r>
            <a:r>
              <a:rPr lang="en-US" dirty="0" err="1"/>
              <a:t>Revature</a:t>
            </a:r>
            <a:r>
              <a:rPr lang="en-US" dirty="0"/>
              <a:t> directory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three files within the folder named dog1, dog2, dog3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text within those three files</a:t>
            </a:r>
          </a:p>
          <a:p>
            <a:pPr marL="685800" lvl="1" indent="-457200"/>
            <a:r>
              <a:rPr lang="en-US" dirty="0"/>
              <a:t>Each file should write Bark depending on the number at the end of the file name</a:t>
            </a:r>
          </a:p>
          <a:p>
            <a:pPr marL="685800" lvl="1" indent="-457200"/>
            <a:r>
              <a:rPr lang="en-US" dirty="0"/>
              <a:t>Ex: dog1 will contain Bark, dog2 will contain Bark </a:t>
            </a:r>
            <a:r>
              <a:rPr lang="en-US" dirty="0" err="1"/>
              <a:t>Bark</a:t>
            </a:r>
            <a:r>
              <a:rPr lang="en-US" dirty="0"/>
              <a:t>, etc.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and push a remote repository named as </a:t>
            </a:r>
            <a:r>
              <a:rPr lang="en-US" dirty="0" err="1"/>
              <a:t>Firstname</a:t>
            </a:r>
            <a:r>
              <a:rPr lang="en-US" dirty="0"/>
              <a:t>-</a:t>
            </a:r>
            <a:r>
              <a:rPr lang="en-US" dirty="0" err="1"/>
              <a:t>Lastname</a:t>
            </a:r>
            <a:r>
              <a:rPr lang="en-US" dirty="0"/>
              <a:t>-Git containing all 3 dog files</a:t>
            </a:r>
          </a:p>
          <a:p>
            <a:pPr marL="0" indent="0">
              <a:buNone/>
            </a:pPr>
            <a:r>
              <a:rPr lang="en-US" b="1" dirty="0"/>
              <a:t>Bonus: </a:t>
            </a:r>
            <a:r>
              <a:rPr lang="en-US" dirty="0"/>
              <a:t>edit dog1 and dog2 and type a new line with more Barks but dog2 should be the only one changed in your remote repository.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455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05ECE-694F-6D38-B7D9-B516DC965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3791D-2315-320A-1D11-886680566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930" y="1694331"/>
            <a:ext cx="9601200" cy="3809999"/>
          </a:xfrm>
        </p:spPr>
        <p:txBody>
          <a:bodyPr/>
          <a:lstStyle/>
          <a:p>
            <a:r>
              <a:rPr lang="en-US" dirty="0"/>
              <a:t>Install java JDK utilizing the document, videos, or any helpful sites you find</a:t>
            </a:r>
          </a:p>
          <a:p>
            <a:r>
              <a:rPr lang="en-US" dirty="0"/>
              <a:t>Type java –version on your terminal and if you installed it correctly, it should display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you did not install correctly, it would display</a:t>
            </a:r>
          </a:p>
          <a:p>
            <a:endParaRPr lang="en-US" dirty="0"/>
          </a:p>
        </p:txBody>
      </p:sp>
      <p:pic>
        <p:nvPicPr>
          <p:cNvPr id="1028" name="Picture 4" descr="Image preview">
            <a:extLst>
              <a:ext uri="{FF2B5EF4-FFF2-40B4-BE49-F238E27FC236}">
                <a16:creationId xmlns:a16="http://schemas.microsoft.com/office/drawing/2014/main" id="{5D916AD4-CFBF-675F-0C6D-A29578B72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661" y="2703509"/>
            <a:ext cx="59817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preview">
            <a:extLst>
              <a:ext uri="{FF2B5EF4-FFF2-40B4-BE49-F238E27FC236}">
                <a16:creationId xmlns:a16="http://schemas.microsoft.com/office/drawing/2014/main" id="{F7CAC41B-6771-D7DB-D910-A42FEEDCE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3780" y="4466105"/>
            <a:ext cx="6667500" cy="103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321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56A30-9EA1-F56B-1991-4BBBE02E6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– Grading calculator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AAA78-2808-BD49-AED4-F75C62CA6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46238"/>
            <a:ext cx="9601200" cy="4841059"/>
          </a:xfrm>
        </p:spPr>
        <p:txBody>
          <a:bodyPr>
            <a:normAutofit/>
          </a:bodyPr>
          <a:lstStyle/>
          <a:p>
            <a:r>
              <a:rPr lang="en-US" dirty="0"/>
              <a:t>Create a Grader class</a:t>
            </a:r>
          </a:p>
          <a:p>
            <a:pPr lvl="1"/>
            <a:r>
              <a:rPr lang="en-US" dirty="0"/>
              <a:t>It is responsible for obtaining x number of grades and calculating the average</a:t>
            </a:r>
          </a:p>
          <a:p>
            <a:r>
              <a:rPr lang="en-US" dirty="0"/>
              <a:t>It should have at least one int array field</a:t>
            </a:r>
          </a:p>
          <a:p>
            <a:r>
              <a:rPr lang="en-US" dirty="0"/>
              <a:t>It should have at least one constructor</a:t>
            </a:r>
          </a:p>
          <a:p>
            <a:pPr lvl="1"/>
            <a:r>
              <a:rPr lang="en-US" dirty="0"/>
              <a:t>It should have a parameter that determines the size of the int array field</a:t>
            </a:r>
          </a:p>
          <a:p>
            <a:r>
              <a:rPr lang="en-US" dirty="0"/>
              <a:t>It should have one method named </a:t>
            </a:r>
            <a:r>
              <a:rPr lang="en-US" dirty="0" err="1"/>
              <a:t>getAverage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This method will return the current average</a:t>
            </a:r>
          </a:p>
          <a:p>
            <a:r>
              <a:rPr lang="en-US" dirty="0"/>
              <a:t>Your main method should test if your Grader class is working as intended and print the results in the terminal</a:t>
            </a:r>
          </a:p>
        </p:txBody>
      </p:sp>
    </p:spTree>
    <p:extLst>
      <p:ext uri="{BB962C8B-B14F-4D97-AF65-F5344CB8AC3E}">
        <p14:creationId xmlns:p14="http://schemas.microsoft.com/office/powerpoint/2010/main" val="383061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Full Tech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will be a ton of different languages and technologies required.</a:t>
            </a:r>
          </a:p>
          <a:p>
            <a:r>
              <a:rPr lang="en-US" dirty="0"/>
              <a:t>There are many ways to accomplish the same thing. (This will be one big way)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CF868D-B126-337D-C329-A869E923C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6477" y="2840519"/>
            <a:ext cx="2364739" cy="11769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FB689D-EDCA-9ABA-CBFC-DA21478B7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620" y="4544281"/>
            <a:ext cx="3936808" cy="14675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ED3362-2B30-993C-FE13-DF874CE76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1326" y="4430356"/>
            <a:ext cx="4428671" cy="158145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1E8C7C5-7722-2DC8-C0B9-598B253143DE}"/>
              </a:ext>
            </a:extLst>
          </p:cNvPr>
          <p:cNvCxnSpPr>
            <a:cxnSpLocks/>
          </p:cNvCxnSpPr>
          <p:nvPr/>
        </p:nvCxnSpPr>
        <p:spPr>
          <a:xfrm>
            <a:off x="5256286" y="5177562"/>
            <a:ext cx="121718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58E7D9D-F7AD-4A59-C776-9A747E5A2852}"/>
              </a:ext>
            </a:extLst>
          </p:cNvPr>
          <p:cNvCxnSpPr>
            <a:cxnSpLocks/>
          </p:cNvCxnSpPr>
          <p:nvPr/>
        </p:nvCxnSpPr>
        <p:spPr>
          <a:xfrm>
            <a:off x="2791645" y="4105717"/>
            <a:ext cx="0" cy="3246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gram of Full Stack Development">
            <a:extLst>
              <a:ext uri="{FF2B5EF4-FFF2-40B4-BE49-F238E27FC236}">
                <a16:creationId xmlns:a16="http://schemas.microsoft.com/office/drawing/2014/main" id="{B32B4F15-1466-D12D-3209-7F6E3192A0A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145" y="677517"/>
            <a:ext cx="6157160" cy="5818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3813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45BF-ABE1-7778-A133-2497D4387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 </a:t>
            </a:r>
            <a:r>
              <a:rPr lang="en-US" dirty="0" err="1"/>
              <a:t>LifeCycle</a:t>
            </a:r>
            <a:r>
              <a:rPr lang="en-US" dirty="0"/>
              <a:t> (SDLC)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ED189-FF22-5088-96FF-9DAC06E49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methodology used by the current industry to start making a software from an idea to an actual product.</a:t>
            </a:r>
          </a:p>
          <a:p>
            <a:r>
              <a:rPr lang="en-US" dirty="0"/>
              <a:t>Typically divided into 6 – 8 steps</a:t>
            </a:r>
          </a:p>
          <a:p>
            <a:pPr lvl="1"/>
            <a:r>
              <a:rPr lang="en-US" dirty="0"/>
              <a:t>Planning, Define Requirements, Design and Prototyping, Software Development, Testing, Deployment, Operations and Maintenance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28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0C092-7DDC-13E2-C6EA-9ABDF11E2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B714C-ADF7-F1ED-6DC1-10A7DBD69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  <a:p>
            <a:pPr lvl="1"/>
            <a:r>
              <a:rPr lang="en-US" dirty="0"/>
              <a:t>Calculate if the idea is feasible both financially and current technology advancements</a:t>
            </a:r>
          </a:p>
          <a:p>
            <a:pPr lvl="1"/>
            <a:r>
              <a:rPr lang="en-US" dirty="0"/>
              <a:t>Lots of meetings and discussion between project leaders, stakeholders, teams, etc.</a:t>
            </a:r>
          </a:p>
          <a:p>
            <a:pPr lvl="1"/>
            <a:r>
              <a:rPr lang="en-US" dirty="0"/>
              <a:t>Feedback from customers</a:t>
            </a:r>
          </a:p>
          <a:p>
            <a:r>
              <a:rPr lang="en-US" dirty="0"/>
              <a:t>Define Requirements</a:t>
            </a:r>
          </a:p>
          <a:p>
            <a:pPr lvl="1"/>
            <a:r>
              <a:rPr lang="en-US" dirty="0"/>
              <a:t>Actual feasible steps required to get the finished product.</a:t>
            </a:r>
          </a:p>
          <a:p>
            <a:pPr lvl="1"/>
            <a:r>
              <a:rPr lang="en-US" dirty="0"/>
              <a:t>Think of features this product will have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39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0C092-7DDC-13E2-C6EA-9ABDF11E2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B714C-ADF7-F1ED-6DC1-10A7DBD69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Design and Prototyping</a:t>
            </a:r>
          </a:p>
          <a:p>
            <a:pPr lvl="1"/>
            <a:r>
              <a:rPr lang="en-US" dirty="0"/>
              <a:t>Defining what technologies, you will utilize to create the product</a:t>
            </a:r>
          </a:p>
          <a:p>
            <a:pPr lvl="1"/>
            <a:r>
              <a:rPr lang="en-US" dirty="0"/>
              <a:t>There are many different market/companies/products/technologies that offer the same thing but a little bit different</a:t>
            </a:r>
          </a:p>
          <a:p>
            <a:r>
              <a:rPr lang="en-US" dirty="0"/>
              <a:t>Software Development</a:t>
            </a:r>
          </a:p>
          <a:p>
            <a:pPr lvl="1"/>
            <a:r>
              <a:rPr lang="en-US" dirty="0"/>
              <a:t>Actual code writing to make the product</a:t>
            </a:r>
          </a:p>
          <a:p>
            <a:r>
              <a:rPr lang="en-US" dirty="0"/>
              <a:t>Testing</a:t>
            </a:r>
          </a:p>
          <a:p>
            <a:pPr lvl="1"/>
            <a:r>
              <a:rPr lang="en-US" dirty="0"/>
              <a:t>Creating test cases to check that the finished product can satisfy the defined requirements</a:t>
            </a:r>
          </a:p>
          <a:p>
            <a:pPr lvl="1"/>
            <a:r>
              <a:rPr lang="en-US" dirty="0"/>
              <a:t>Best way to verify that your finished product will have all the features you planned in the beginning</a:t>
            </a:r>
          </a:p>
        </p:txBody>
      </p:sp>
    </p:spTree>
    <p:extLst>
      <p:ext uri="{BB962C8B-B14F-4D97-AF65-F5344CB8AC3E}">
        <p14:creationId xmlns:p14="http://schemas.microsoft.com/office/powerpoint/2010/main" val="3325212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0C092-7DDC-13E2-C6EA-9ABDF11E2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B714C-ADF7-F1ED-6DC1-10A7DBD69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Deployment</a:t>
            </a:r>
          </a:p>
          <a:p>
            <a:pPr lvl="1"/>
            <a:r>
              <a:rPr lang="en-US" dirty="0"/>
              <a:t>Create a way to get your finished product in the hands of the customers</a:t>
            </a:r>
          </a:p>
          <a:p>
            <a:pPr lvl="1"/>
            <a:r>
              <a:rPr lang="en-US" dirty="0"/>
              <a:t>Mostly automated for us</a:t>
            </a:r>
          </a:p>
          <a:p>
            <a:pPr lvl="1"/>
            <a:r>
              <a:rPr lang="en-US" dirty="0"/>
              <a:t>HOWEVER, this step is very important because it can make or break a product’s impressions</a:t>
            </a:r>
          </a:p>
          <a:p>
            <a:pPr lvl="1"/>
            <a:r>
              <a:rPr lang="en-US" dirty="0"/>
              <a:t>Ex: Creating a website or a whole logistical plan to get finished products from the factories to the stores</a:t>
            </a:r>
          </a:p>
          <a:p>
            <a:r>
              <a:rPr lang="en-US" dirty="0"/>
              <a:t>Operations and Maintenance</a:t>
            </a:r>
          </a:p>
          <a:p>
            <a:pPr lvl="1"/>
            <a:r>
              <a:rPr lang="en-US" dirty="0"/>
              <a:t>Users may find bugs that needs fixing later</a:t>
            </a:r>
          </a:p>
          <a:p>
            <a:pPr lvl="1"/>
            <a:r>
              <a:rPr lang="en-US" dirty="0"/>
              <a:t>We can add future updates to our apps as well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92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68807-903E-0C71-78DE-B4505BD75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21492-2992-F3F8-0DE1-95C427596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popular SDLC model first introduced in the 1970s that is still used today</a:t>
            </a:r>
          </a:p>
          <a:p>
            <a:r>
              <a:rPr lang="en-US" dirty="0"/>
              <a:t>Each phase needs to be completed in order and will not proceed to the next phase until finish</a:t>
            </a:r>
          </a:p>
          <a:p>
            <a:r>
              <a:rPr lang="en-US" dirty="0"/>
              <a:t>A more linear approach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5B1F419-B9DF-91C8-8967-79031A9301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8976414"/>
              </p:ext>
            </p:extLst>
          </p:nvPr>
        </p:nvGraphicFramePr>
        <p:xfrm>
          <a:off x="1295399" y="4054535"/>
          <a:ext cx="9205260" cy="168830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4602630">
                  <a:extLst>
                    <a:ext uri="{9D8B030D-6E8A-4147-A177-3AD203B41FA5}">
                      <a16:colId xmlns:a16="http://schemas.microsoft.com/office/drawing/2014/main" val="2973969870"/>
                    </a:ext>
                  </a:extLst>
                </a:gridCol>
                <a:gridCol w="4602630">
                  <a:extLst>
                    <a:ext uri="{9D8B030D-6E8A-4147-A177-3AD203B41FA5}">
                      <a16:colId xmlns:a16="http://schemas.microsoft.com/office/drawing/2014/main" val="2726316089"/>
                    </a:ext>
                  </a:extLst>
                </a:gridCol>
              </a:tblGrid>
              <a:tr h="408145">
                <a:tc>
                  <a:txBody>
                    <a:bodyPr/>
                    <a:lstStyle/>
                    <a:p>
                      <a:r>
                        <a:rPr lang="en-US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07972"/>
                  </a:ext>
                </a:extLst>
              </a:tr>
              <a:tr h="408145">
                <a:tc>
                  <a:txBody>
                    <a:bodyPr/>
                    <a:lstStyle/>
                    <a:p>
                      <a:r>
                        <a:rPr lang="en-US" dirty="0"/>
                        <a:t>Simple model to follow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Consumes a lot of time and thinking per phase since you </a:t>
                      </a:r>
                      <a:r>
                        <a:rPr lang="en-US" b="1" dirty="0"/>
                        <a:t>can’t go back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815044"/>
                  </a:ext>
                </a:extLst>
              </a:tr>
              <a:tr h="408145">
                <a:tc>
                  <a:txBody>
                    <a:bodyPr/>
                    <a:lstStyle/>
                    <a:p>
                      <a:r>
                        <a:rPr lang="en-US" dirty="0"/>
                        <a:t>All the phases are clearly defined and documented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Slow speed of development and no flexibility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765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72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6BBE5-917E-8A2B-36EF-05C29430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40513-6D57-BE3A-C1D9-D8E4A7E35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leading SDLC that most companies follow</a:t>
            </a:r>
          </a:p>
          <a:p>
            <a:r>
              <a:rPr lang="en-US" dirty="0"/>
              <a:t>You focus on a subset of features and go through each phase until you can deploy </a:t>
            </a:r>
          </a:p>
          <a:p>
            <a:r>
              <a:rPr lang="en-US" dirty="0"/>
              <a:t>Focuses strongly on user experience and feedback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Agile-software-dev">
            <a:extLst>
              <a:ext uri="{FF2B5EF4-FFF2-40B4-BE49-F238E27FC236}">
                <a16:creationId xmlns:a16="http://schemas.microsoft.com/office/drawing/2014/main" id="{AAAB32A7-A8A8-5D2F-DBEE-CA59B9BD1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9536" y="334683"/>
            <a:ext cx="4137428" cy="192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01A0EE9-A99B-DD5F-3102-D71A9F16BA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932217"/>
              </p:ext>
            </p:extLst>
          </p:nvPr>
        </p:nvGraphicFramePr>
        <p:xfrm>
          <a:off x="1380564" y="3886200"/>
          <a:ext cx="9516036" cy="113433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4758018">
                  <a:extLst>
                    <a:ext uri="{9D8B030D-6E8A-4147-A177-3AD203B41FA5}">
                      <a16:colId xmlns:a16="http://schemas.microsoft.com/office/drawing/2014/main" val="1898434192"/>
                    </a:ext>
                  </a:extLst>
                </a:gridCol>
                <a:gridCol w="4758018">
                  <a:extLst>
                    <a:ext uri="{9D8B030D-6E8A-4147-A177-3AD203B41FA5}">
                      <a16:colId xmlns:a16="http://schemas.microsoft.com/office/drawing/2014/main" val="24228357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203679"/>
                  </a:ext>
                </a:extLst>
              </a:tr>
              <a:tr h="392654">
                <a:tc>
                  <a:txBody>
                    <a:bodyPr/>
                    <a:lstStyle/>
                    <a:p>
                      <a:r>
                        <a:rPr lang="en-US" dirty="0"/>
                        <a:t>Flexible and responsive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Unclear timeframes and deadline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554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Fast deployment of 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Huge amount of communication 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857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113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629</TotalTime>
  <Words>1139</Words>
  <Application>Microsoft Office PowerPoint</Application>
  <PresentationFormat>Widescreen</PresentationFormat>
  <Paragraphs>128</Paragraphs>
  <Slides>19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Arial</vt:lpstr>
      <vt:lpstr>Diamond Grid 16x9</vt:lpstr>
      <vt:lpstr>The full picture</vt:lpstr>
      <vt:lpstr>Java Full Tech Stack</vt:lpstr>
      <vt:lpstr>PowerPoint Presentation</vt:lpstr>
      <vt:lpstr>Software Development LifeCycle (SDLC)</vt:lpstr>
      <vt:lpstr>SDLC Continued</vt:lpstr>
      <vt:lpstr>SDLC Continued</vt:lpstr>
      <vt:lpstr>SDLC Continued</vt:lpstr>
      <vt:lpstr>Waterfall Methodology</vt:lpstr>
      <vt:lpstr>Agile Methodology</vt:lpstr>
      <vt:lpstr>Fundamentals of an Operating System (OS)</vt:lpstr>
      <vt:lpstr>Linux Commands</vt:lpstr>
      <vt:lpstr>Linux Commands Cont.</vt:lpstr>
      <vt:lpstr>GIT</vt:lpstr>
      <vt:lpstr>Git Commands</vt:lpstr>
      <vt:lpstr>Github</vt:lpstr>
      <vt:lpstr>Pushing into a Remote Repo</vt:lpstr>
      <vt:lpstr>Exercise</vt:lpstr>
      <vt:lpstr>Challenge</vt:lpstr>
      <vt:lpstr>Exercise – Grading calculator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Stephen Pagdilao</dc:creator>
  <cp:lastModifiedBy>Stephen Pagdilao</cp:lastModifiedBy>
  <cp:revision>8</cp:revision>
  <dcterms:created xsi:type="dcterms:W3CDTF">2023-01-03T22:14:52Z</dcterms:created>
  <dcterms:modified xsi:type="dcterms:W3CDTF">2023-01-24T15:16:25Z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